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56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92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івнобедрений трикут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й трикут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івнобедрений трикут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cxnSp>
        <p:nvCxnSpPr>
          <p:cNvPr id="11" name="Пряма сполучна ліні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сполучна ліні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Порівнянн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uk-UA"/>
              <a:t>Зразок тексту</a:t>
            </a:r>
          </a:p>
          <a:p>
            <a:pPr lvl="1" eaLnBrk="1" latinLnBrk="0" hangingPunct="1"/>
            <a:r>
              <a:rPr lang="uk-UA"/>
              <a:t>Другий рівень</a:t>
            </a:r>
          </a:p>
          <a:p>
            <a:pPr lvl="2" eaLnBrk="1" latinLnBrk="0" hangingPunct="1"/>
            <a:r>
              <a:rPr lang="uk-UA"/>
              <a:t>Третій рівень</a:t>
            </a:r>
          </a:p>
          <a:p>
            <a:pPr lvl="3" eaLnBrk="1" latinLnBrk="0" hangingPunct="1"/>
            <a:r>
              <a:rPr lang="uk-UA"/>
              <a:t>Четвертий рівень</a:t>
            </a:r>
          </a:p>
          <a:p>
            <a:pPr lvl="4" eaLnBrk="1" latinLnBrk="0" hangingPunct="1"/>
            <a:r>
              <a:rPr lang="uk-UA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й трикут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 сполучна ліні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сполучна ліні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uk-UA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uk-UA"/>
              <a:t>Зразок тексту</a:t>
            </a:r>
          </a:p>
          <a:p>
            <a:pPr lvl="1" eaLnBrk="1" latinLnBrk="0" hangingPunct="1"/>
            <a:r>
              <a:rPr kumimoji="0" lang="uk-UA"/>
              <a:t>Другий рівень</a:t>
            </a:r>
          </a:p>
          <a:p>
            <a:pPr lvl="2" eaLnBrk="1" latinLnBrk="0" hangingPunct="1"/>
            <a:r>
              <a:rPr kumimoji="0" lang="uk-UA"/>
              <a:t>Третій рівень</a:t>
            </a:r>
          </a:p>
          <a:p>
            <a:pPr lvl="3" eaLnBrk="1" latinLnBrk="0" hangingPunct="1"/>
            <a:r>
              <a:rPr kumimoji="0" lang="uk-UA"/>
              <a:t>Четвертий рівень</a:t>
            </a:r>
          </a:p>
          <a:p>
            <a:pPr lvl="4" eaLnBrk="1" latinLnBrk="0" hangingPunct="1"/>
            <a:r>
              <a:rPr kumimoji="0" lang="uk-UA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16.10.2023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Структура та обов’язки членів парламенту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uk-UA" sz="2400" dirty="0"/>
              <a:t>Учнівський парламент – це добровільне об’єднання учнів, які об’єднані одною метою – покращити навчальні дні учнів.</a:t>
            </a:r>
          </a:p>
          <a:p>
            <a:pPr marL="64008" indent="0">
              <a:buNone/>
            </a:pPr>
            <a:r>
              <a:rPr lang="uk-UA" sz="2400" dirty="0"/>
              <a:t>Починаючи з цього року, форма парламенту тепер буде складатися з учнів 4-6 класів. На відміну від попередніх парламентів, цей парламент буде мати постійну форму, тобто учень буде учасником парламенту поки він не перейде до 7 класу, </a:t>
            </a:r>
            <a:r>
              <a:rPr lang="uk-UA" sz="2400" dirty="0" err="1"/>
              <a:t>аде</a:t>
            </a:r>
            <a:r>
              <a:rPr lang="uk-UA" sz="2400" dirty="0"/>
              <a:t> він </a:t>
            </a:r>
            <a:r>
              <a:rPr lang="uk-UA" sz="2400" dirty="0" err="1"/>
              <a:t>забов’язаний</a:t>
            </a:r>
            <a:r>
              <a:rPr lang="uk-UA" sz="2400" dirty="0"/>
              <a:t> проявляти активну участь у парламенті</a:t>
            </a:r>
          </a:p>
        </p:txBody>
      </p:sp>
    </p:spTree>
    <p:extLst>
      <p:ext uri="{BB962C8B-B14F-4D97-AF65-F5344CB8AC3E}">
        <p14:creationId xmlns:p14="http://schemas.microsoft.com/office/powerpoint/2010/main" val="3474037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«Учнівський парламент: Перезавантаження»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uk-UA" dirty="0"/>
              <a:t>Чому саме перезавантаження? Тому що, починаючи з цього року буде чинний новий статут та нова форма парламенту.</a:t>
            </a:r>
          </a:p>
          <a:p>
            <a:pPr marL="64008" indent="0">
              <a:buNone/>
            </a:pPr>
            <a:r>
              <a:rPr lang="uk-UA" dirty="0"/>
              <a:t>Чи зміняться обов’язки парламенту? Так! Ми </a:t>
            </a:r>
            <a:r>
              <a:rPr lang="uk-UA" dirty="0" err="1"/>
              <a:t>забов’язані</a:t>
            </a:r>
            <a:r>
              <a:rPr lang="uk-UA" dirty="0"/>
              <a:t> вийти на новий рівень та зробити учнівські дні цікавішими та яскравішими</a:t>
            </a:r>
          </a:p>
        </p:txBody>
      </p:sp>
    </p:spTree>
    <p:extLst>
      <p:ext uri="{BB962C8B-B14F-4D97-AF65-F5344CB8AC3E}">
        <p14:creationId xmlns:p14="http://schemas.microsoft.com/office/powerpoint/2010/main" val="18824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430"/>
            <a:ext cx="8062912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Учнівський парламент Львівської гімназії «Євшан»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58664"/>
            <a:ext cx="6768752" cy="504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03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Склад парламенту та його обов’язки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882808"/>
            <a:ext cx="4114800" cy="4572000"/>
          </a:xfrm>
        </p:spPr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uk-UA" sz="2400" b="1" i="1" u="sng" dirty="0"/>
              <a:t>Голова(або ж президент) </a:t>
            </a:r>
            <a:r>
              <a:rPr lang="uk-UA" sz="2400" dirty="0"/>
              <a:t>– керує обов’язками парламенту. Веде засідання та співпрацює з чинним керівництвом гімназії</a:t>
            </a:r>
          </a:p>
          <a:p>
            <a:pPr marL="64008" indent="0">
              <a:buNone/>
            </a:pPr>
            <a:r>
              <a:rPr lang="uk-UA" sz="2400" b="1" i="1" u="sng" dirty="0"/>
              <a:t>Заступник</a:t>
            </a:r>
            <a:r>
              <a:rPr lang="uk-UA" sz="2400" dirty="0"/>
              <a:t> – якщо голова буде                         відсутній(-я), то заступник виконує його обов’язки.  Так звана «права рука» голови</a:t>
            </a:r>
          </a:p>
          <a:p>
            <a:pPr marL="64008" indent="0">
              <a:buNone/>
            </a:pPr>
            <a:endParaRPr lang="uk-UA" sz="2400" dirty="0"/>
          </a:p>
          <a:p>
            <a:pPr marL="64008" indent="0">
              <a:buNone/>
            </a:pP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44824"/>
            <a:ext cx="2227176" cy="29695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645025"/>
            <a:ext cx="2391655" cy="3041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20884" y="1975655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Чинний голова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20272" y="3825957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Чинний </a:t>
            </a:r>
          </a:p>
          <a:p>
            <a:pPr algn="ctr"/>
            <a:r>
              <a:rPr lang="uk-UA" dirty="0"/>
              <a:t>заступник</a:t>
            </a:r>
          </a:p>
        </p:txBody>
      </p:sp>
    </p:spTree>
    <p:extLst>
      <p:ext uri="{BB962C8B-B14F-4D97-AF65-F5344CB8AC3E}">
        <p14:creationId xmlns:p14="http://schemas.microsoft.com/office/powerpoint/2010/main" val="277646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476673"/>
            <a:ext cx="4038600" cy="5771728"/>
          </a:xfrm>
        </p:spPr>
        <p:txBody>
          <a:bodyPr/>
          <a:lstStyle/>
          <a:p>
            <a:pPr marL="64008" indent="0">
              <a:buNone/>
            </a:pPr>
            <a:r>
              <a:rPr lang="uk-UA" b="1" i="1" u="sng" dirty="0"/>
              <a:t>Секретар</a:t>
            </a:r>
            <a:r>
              <a:rPr lang="uk-UA" dirty="0"/>
              <a:t> –</a:t>
            </a:r>
            <a:r>
              <a:rPr lang="en-US" dirty="0"/>
              <a:t> </a:t>
            </a:r>
            <a:r>
              <a:rPr lang="uk-UA" dirty="0"/>
              <a:t>відповідальний за збір інформації та питань які виникли, щоб обговорити їх на зборах.</a:t>
            </a:r>
          </a:p>
          <a:p>
            <a:pPr marL="64008" indent="0">
              <a:buNone/>
            </a:pPr>
            <a:r>
              <a:rPr lang="uk-UA" b="1" i="1" u="sng" dirty="0"/>
              <a:t>Скарбник</a:t>
            </a:r>
            <a:r>
              <a:rPr lang="uk-UA" dirty="0"/>
              <a:t> – відповідальний за всі фінансові процеси у парламенті. Слідкує за банківським станом</a:t>
            </a:r>
            <a:endParaRPr lang="uk-UA" b="1" i="1" u="sng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73B89481-1F47-49A8-AEA6-F5C8BFA230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2" y="548680"/>
            <a:ext cx="2300062" cy="3066749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842718-D44A-4AB6-B726-0FBE9A6C08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140968"/>
            <a:ext cx="2556284" cy="340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147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2D0E52D-C968-402D-9000-B6D5DF094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5403" y="1196752"/>
            <a:ext cx="8568952" cy="5915744"/>
          </a:xfrm>
        </p:spPr>
        <p:txBody>
          <a:bodyPr/>
          <a:lstStyle/>
          <a:p>
            <a:pPr marL="64008" indent="0" algn="ctr">
              <a:buNone/>
            </a:pPr>
            <a:r>
              <a:rPr lang="uk-UA" dirty="0"/>
              <a:t>Комісії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768686C-3313-4310-9DC8-23D07FC1C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1520" y="260648"/>
            <a:ext cx="8784976" cy="4525963"/>
          </a:xfrm>
        </p:spPr>
        <p:txBody>
          <a:bodyPr/>
          <a:lstStyle/>
          <a:p>
            <a:pPr marL="64008" indent="0">
              <a:buNone/>
            </a:pPr>
            <a:r>
              <a:rPr lang="uk-UA" dirty="0"/>
              <a:t>Комісії – організації, які відповідають за певну галузь роботи у парламенті</a:t>
            </a:r>
          </a:p>
        </p:txBody>
      </p:sp>
      <p:cxnSp>
        <p:nvCxnSpPr>
          <p:cNvPr id="6" name="Пряма зі стрілкою 5">
            <a:extLst>
              <a:ext uri="{FF2B5EF4-FFF2-40B4-BE49-F238E27FC236}">
                <a16:creationId xmlns:a16="http://schemas.microsoft.com/office/drawing/2014/main" id="{D72AA564-E6CE-4BAC-8B56-9E5F4BA686E0}"/>
              </a:ext>
            </a:extLst>
          </p:cNvPr>
          <p:cNvCxnSpPr/>
          <p:nvPr/>
        </p:nvCxnSpPr>
        <p:spPr>
          <a:xfrm flipH="1">
            <a:off x="2195736" y="1772816"/>
            <a:ext cx="2088232" cy="1728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>
            <a:extLst>
              <a:ext uri="{FF2B5EF4-FFF2-40B4-BE49-F238E27FC236}">
                <a16:creationId xmlns:a16="http://schemas.microsoft.com/office/drawing/2014/main" id="{0E8C705C-AA32-48F3-9F99-9FDDDB9B8A2A}"/>
              </a:ext>
            </a:extLst>
          </p:cNvPr>
          <p:cNvCxnSpPr>
            <a:cxnSpLocks/>
          </p:cNvCxnSpPr>
          <p:nvPr/>
        </p:nvCxnSpPr>
        <p:spPr>
          <a:xfrm>
            <a:off x="4623112" y="1768341"/>
            <a:ext cx="29347" cy="1660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>
            <a:extLst>
              <a:ext uri="{FF2B5EF4-FFF2-40B4-BE49-F238E27FC236}">
                <a16:creationId xmlns:a16="http://schemas.microsoft.com/office/drawing/2014/main" id="{DA8F9EF3-BB11-4F34-BBC6-2EBBBAC68429}"/>
              </a:ext>
            </a:extLst>
          </p:cNvPr>
          <p:cNvCxnSpPr>
            <a:cxnSpLocks/>
          </p:cNvCxnSpPr>
          <p:nvPr/>
        </p:nvCxnSpPr>
        <p:spPr>
          <a:xfrm>
            <a:off x="4914600" y="1749429"/>
            <a:ext cx="1457600" cy="1737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0C5BDDCF-DC8C-4F09-9A40-244E379F213D}"/>
              </a:ext>
            </a:extLst>
          </p:cNvPr>
          <p:cNvSpPr/>
          <p:nvPr/>
        </p:nvSpPr>
        <p:spPr>
          <a:xfrm>
            <a:off x="611560" y="3642867"/>
            <a:ext cx="1774310" cy="129614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FAC51186-36B4-42BA-80FE-9DC3B122B855}"/>
              </a:ext>
            </a:extLst>
          </p:cNvPr>
          <p:cNvSpPr/>
          <p:nvPr/>
        </p:nvSpPr>
        <p:spPr>
          <a:xfrm>
            <a:off x="5896458" y="3642867"/>
            <a:ext cx="1774310" cy="129614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69C7B104-EAF0-415A-A48E-CD9F5AEE2232}"/>
              </a:ext>
            </a:extLst>
          </p:cNvPr>
          <p:cNvSpPr/>
          <p:nvPr/>
        </p:nvSpPr>
        <p:spPr>
          <a:xfrm>
            <a:off x="3491880" y="3619270"/>
            <a:ext cx="1774310" cy="129614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5CD2FD-F9E8-4BCE-B205-3D6E9E29B124}"/>
              </a:ext>
            </a:extLst>
          </p:cNvPr>
          <p:cNvSpPr txBox="1"/>
          <p:nvPr/>
        </p:nvSpPr>
        <p:spPr>
          <a:xfrm>
            <a:off x="899592" y="3829274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Комісія з питань дозвілля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559817-29E4-4139-9C77-A0637D9AAEBA}"/>
              </a:ext>
            </a:extLst>
          </p:cNvPr>
          <p:cNvSpPr txBox="1"/>
          <p:nvPr/>
        </p:nvSpPr>
        <p:spPr>
          <a:xfrm>
            <a:off x="6090721" y="3893315"/>
            <a:ext cx="157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Комісія інформації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EE29CF-B316-4D0C-AFC1-C97B095E4994}"/>
              </a:ext>
            </a:extLst>
          </p:cNvPr>
          <p:cNvSpPr txBox="1"/>
          <p:nvPr/>
        </p:nvSpPr>
        <p:spPr>
          <a:xfrm>
            <a:off x="3775963" y="387001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Комісія зі спорту</a:t>
            </a:r>
          </a:p>
        </p:txBody>
      </p:sp>
    </p:spTree>
    <p:extLst>
      <p:ext uri="{BB962C8B-B14F-4D97-AF65-F5344CB8AC3E}">
        <p14:creationId xmlns:p14="http://schemas.microsoft.com/office/powerpoint/2010/main" val="3821227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726DA39-9D0A-4A9F-BC9C-26BA8A5FC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4038600" cy="5915745"/>
          </a:xfrm>
        </p:spPr>
        <p:txBody>
          <a:bodyPr/>
          <a:lstStyle/>
          <a:p>
            <a:pPr marL="64008" indent="0">
              <a:buNone/>
            </a:pPr>
            <a:r>
              <a:rPr lang="uk-UA" b="1" i="1" u="sng" dirty="0"/>
              <a:t>Комісія з питань дозвілля </a:t>
            </a:r>
            <a:r>
              <a:rPr lang="uk-UA" dirty="0"/>
              <a:t>– організація різних гімназійних свят, заходів. Встановлення </a:t>
            </a:r>
            <a:r>
              <a:rPr lang="uk-UA" dirty="0" err="1"/>
              <a:t>зв’язків</a:t>
            </a:r>
            <a:r>
              <a:rPr lang="uk-UA" dirty="0"/>
              <a:t> з </a:t>
            </a:r>
            <a:r>
              <a:rPr lang="uk-UA" dirty="0" err="1"/>
              <a:t>позагімназійними</a:t>
            </a:r>
            <a:r>
              <a:rPr lang="uk-UA" dirty="0"/>
              <a:t> закладами</a:t>
            </a:r>
            <a:endParaRPr lang="uk-UA" b="1" i="1" u="sng" dirty="0"/>
          </a:p>
        </p:txBody>
      </p:sp>
      <p:pic>
        <p:nvPicPr>
          <p:cNvPr id="13" name="Місце для вмісту 12">
            <a:extLst>
              <a:ext uri="{FF2B5EF4-FFF2-40B4-BE49-F238E27FC236}">
                <a16:creationId xmlns:a16="http://schemas.microsoft.com/office/drawing/2014/main" id="{5B94345E-D785-4337-A1AB-B2A01F1FF7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1" y="404664"/>
            <a:ext cx="2668488" cy="3561695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E0B929B-022C-468D-A70D-31E903EA6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780929"/>
            <a:ext cx="275143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2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A7DE2BC-2AFE-40C6-B397-EA2B0220D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04664"/>
            <a:ext cx="4038600" cy="5843735"/>
          </a:xfrm>
        </p:spPr>
        <p:txBody>
          <a:bodyPr/>
          <a:lstStyle/>
          <a:p>
            <a:pPr marL="64008" indent="0">
              <a:buNone/>
            </a:pPr>
            <a:r>
              <a:rPr lang="uk-UA" b="1" i="1" u="sng" dirty="0"/>
              <a:t>Комісія інформації</a:t>
            </a:r>
            <a:r>
              <a:rPr lang="uk-UA" dirty="0"/>
              <a:t> – опрацювання даних в сфері інформації та їх поширення. Ведення соціальних сторінок гімназій на мультимедійних платформах</a:t>
            </a:r>
            <a:endParaRPr lang="uk-UA" b="1" i="1" u="sng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F2ACF7C6-BE9A-4E32-9D43-1EAE7BCB82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60648"/>
            <a:ext cx="2736304" cy="3652210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8BEC4A-346D-43C0-A488-1C4604DEEA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852936"/>
            <a:ext cx="2664296" cy="35523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789704-1276-4185-BDD5-90FAE2F18B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526697"/>
            <a:ext cx="2311524" cy="30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44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40A5597-8280-439F-ADE6-0A43C289D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32657"/>
            <a:ext cx="4038600" cy="5915744"/>
          </a:xfrm>
        </p:spPr>
        <p:txBody>
          <a:bodyPr/>
          <a:lstStyle/>
          <a:p>
            <a:pPr marL="64008" indent="0">
              <a:buNone/>
            </a:pPr>
            <a:r>
              <a:rPr lang="uk-UA" b="1" i="1" u="sng" dirty="0"/>
              <a:t>Комісія зі спорту </a:t>
            </a:r>
            <a:r>
              <a:rPr lang="uk-UA" dirty="0"/>
              <a:t>-  організація різних заходів з фізичної сфери. Проведення змагань з різних видів спорту на території гімназії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A9716CD8-D7AB-43BB-B073-FBE9092AC6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996952"/>
            <a:ext cx="2527548" cy="3370064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4B03C2-B18B-43F3-9129-D465BF3F9D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264" y="476672"/>
            <a:ext cx="2736304" cy="36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99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C16C5BB-48A4-42B6-99FA-69157398BA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32657"/>
            <a:ext cx="4038600" cy="5915744"/>
          </a:xfrm>
        </p:spPr>
        <p:txBody>
          <a:bodyPr/>
          <a:lstStyle/>
          <a:p>
            <a:pPr marL="64008" indent="0">
              <a:buNone/>
            </a:pPr>
            <a:r>
              <a:rPr lang="uk-UA" dirty="0"/>
              <a:t>Відповідальні за апаратуру – відповідають за вчасне доставлення апаратури та їх цілісності. Налаштування апаратури на свята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DCC0F38C-6359-45AE-92B1-33D95421C4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04664"/>
            <a:ext cx="2808312" cy="374441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26CD64-F781-4CAA-91CC-4521FD292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924944"/>
            <a:ext cx="2736304" cy="364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855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крава">
  <a:themeElements>
    <a:clrScheme name="Яскрава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скрава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скрава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66</TotalTime>
  <Words>301</Words>
  <Application>Microsoft Office PowerPoint</Application>
  <PresentationFormat>Екран (4:3)</PresentationFormat>
  <Paragraphs>24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Century Gothic</vt:lpstr>
      <vt:lpstr>Verdana</vt:lpstr>
      <vt:lpstr>Wingdings 2</vt:lpstr>
      <vt:lpstr>Яскрава</vt:lpstr>
      <vt:lpstr>Структура та обов’язки членів парламенту</vt:lpstr>
      <vt:lpstr>«Учнівський парламент: Перезавантаження»</vt:lpstr>
      <vt:lpstr>Учнівський парламент Львівської гімназії «Євшан»</vt:lpstr>
      <vt:lpstr>Склад парламенту та його обов’язки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та обов’язки членів парламенту</dc:title>
  <dc:creator>Sara Yasmeen (Wipro Technologies)</dc:creator>
  <cp:lastModifiedBy>User</cp:lastModifiedBy>
  <cp:revision>8</cp:revision>
  <dcterms:created xsi:type="dcterms:W3CDTF">2010-02-23T11:30:32Z</dcterms:created>
  <dcterms:modified xsi:type="dcterms:W3CDTF">2023-10-16T11:11:34Z</dcterms:modified>
</cp:coreProperties>
</file>